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hXvf2TiT2Cy2V6nOVz/AQ63GGM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05" name="Google Shape;105;p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21" name="Google Shape;121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39" name="Google Shape;139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0" name="Google Shape;170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4" name="Google Shape;184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5" name="Google Shape;205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0" name="Google Shape;220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8.jpg"/><Relationship Id="rId4" Type="http://schemas.openxmlformats.org/officeDocument/2006/relationships/image" Target="../media/image45.png"/><Relationship Id="rId5" Type="http://schemas.openxmlformats.org/officeDocument/2006/relationships/image" Target="../media/image4.png"/><Relationship Id="rId6" Type="http://schemas.openxmlformats.org/officeDocument/2006/relationships/image" Target="../media/image2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8.jpg"/><Relationship Id="rId4" Type="http://schemas.openxmlformats.org/officeDocument/2006/relationships/image" Target="../media/image45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jpg"/><Relationship Id="rId4" Type="http://schemas.openxmlformats.org/officeDocument/2006/relationships/image" Target="../media/image45.png"/><Relationship Id="rId5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0.png"/><Relationship Id="rId4" Type="http://schemas.openxmlformats.org/officeDocument/2006/relationships/image" Target="../media/image1.png"/><Relationship Id="rId5" Type="http://schemas.openxmlformats.org/officeDocument/2006/relationships/image" Target="../media/image2.png"/><Relationship Id="rId6" Type="http://schemas.openxmlformats.org/officeDocument/2006/relationships/image" Target="../media/image43.png"/><Relationship Id="rId7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0.png"/><Relationship Id="rId10" Type="http://schemas.openxmlformats.org/officeDocument/2006/relationships/image" Target="../media/image17.png"/><Relationship Id="rId13" Type="http://schemas.openxmlformats.org/officeDocument/2006/relationships/image" Target="../media/image2.png"/><Relationship Id="rId1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7.png"/><Relationship Id="rId4" Type="http://schemas.openxmlformats.org/officeDocument/2006/relationships/image" Target="../media/image26.png"/><Relationship Id="rId9" Type="http://schemas.openxmlformats.org/officeDocument/2006/relationships/image" Target="../media/image19.png"/><Relationship Id="rId15" Type="http://schemas.openxmlformats.org/officeDocument/2006/relationships/image" Target="../media/image22.png"/><Relationship Id="rId14" Type="http://schemas.openxmlformats.org/officeDocument/2006/relationships/image" Target="../media/image20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1.png"/><Relationship Id="rId8" Type="http://schemas.openxmlformats.org/officeDocument/2006/relationships/image" Target="../media/image4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8.jpg"/><Relationship Id="rId4" Type="http://schemas.openxmlformats.org/officeDocument/2006/relationships/image" Target="../media/image21.png"/><Relationship Id="rId5" Type="http://schemas.openxmlformats.org/officeDocument/2006/relationships/image" Target="../media/image45.png"/><Relationship Id="rId6" Type="http://schemas.openxmlformats.org/officeDocument/2006/relationships/image" Target="../media/image30.png"/><Relationship Id="rId7" Type="http://schemas.openxmlformats.org/officeDocument/2006/relationships/image" Target="../media/image31.png"/><Relationship Id="rId8" Type="http://schemas.openxmlformats.org/officeDocument/2006/relationships/image" Target="../media/image27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35.png"/><Relationship Id="rId10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8.jpg"/><Relationship Id="rId4" Type="http://schemas.openxmlformats.org/officeDocument/2006/relationships/image" Target="../media/image10.png"/><Relationship Id="rId9" Type="http://schemas.openxmlformats.org/officeDocument/2006/relationships/image" Target="../media/image32.png"/><Relationship Id="rId5" Type="http://schemas.openxmlformats.org/officeDocument/2006/relationships/image" Target="../media/image24.png"/><Relationship Id="rId6" Type="http://schemas.openxmlformats.org/officeDocument/2006/relationships/image" Target="../media/image33.png"/><Relationship Id="rId7" Type="http://schemas.openxmlformats.org/officeDocument/2006/relationships/image" Target="../media/image25.png"/><Relationship Id="rId8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jpg"/><Relationship Id="rId4" Type="http://schemas.openxmlformats.org/officeDocument/2006/relationships/image" Target="../media/image39.png"/><Relationship Id="rId9" Type="http://schemas.openxmlformats.org/officeDocument/2006/relationships/image" Target="../media/image36.pn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40.png"/><Relationship Id="rId8" Type="http://schemas.openxmlformats.org/officeDocument/2006/relationships/image" Target="../media/image3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jpg"/><Relationship Id="rId4" Type="http://schemas.openxmlformats.org/officeDocument/2006/relationships/image" Target="../media/image10.png"/><Relationship Id="rId5" Type="http://schemas.openxmlformats.org/officeDocument/2006/relationships/image" Target="../media/image45.png"/><Relationship Id="rId6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560" l="-1570" r="-2091" t="-92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/>
          <p:nvPr/>
        </p:nvSpPr>
        <p:spPr>
          <a:xfrm flipH="1">
            <a:off x="0" y="-1302368"/>
            <a:ext cx="4060100" cy="3940508"/>
          </a:xfrm>
          <a:custGeom>
            <a:rect b="b" l="l" r="r" t="t"/>
            <a:pathLst>
              <a:path extrusionOk="0" h="3940508" w="4060100">
                <a:moveTo>
                  <a:pt x="4060100" y="0"/>
                </a:moveTo>
                <a:lnTo>
                  <a:pt x="0" y="0"/>
                </a:lnTo>
                <a:lnTo>
                  <a:pt x="0" y="3940508"/>
                </a:lnTo>
                <a:lnTo>
                  <a:pt x="4060100" y="3940508"/>
                </a:lnTo>
                <a:lnTo>
                  <a:pt x="406010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163971" l="-48364" r="-4345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"/>
          <p:cNvSpPr/>
          <p:nvPr/>
        </p:nvSpPr>
        <p:spPr>
          <a:xfrm>
            <a:off x="1047750" y="202362"/>
            <a:ext cx="1900941" cy="2395186"/>
          </a:xfrm>
          <a:custGeom>
            <a:rect b="b" l="l" r="r" t="t"/>
            <a:pathLst>
              <a:path extrusionOk="0" h="2395186" w="1900941">
                <a:moveTo>
                  <a:pt x="0" y="0"/>
                </a:moveTo>
                <a:lnTo>
                  <a:pt x="1900941" y="0"/>
                </a:lnTo>
                <a:lnTo>
                  <a:pt x="1900941" y="2395186"/>
                </a:lnTo>
                <a:lnTo>
                  <a:pt x="0" y="23951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1591062" y="3000246"/>
            <a:ext cx="15105900" cy="62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1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64"/>
              <a:buFont typeface="Arial"/>
              <a:buNone/>
            </a:pPr>
            <a:r>
              <a:rPr b="0" i="0" lang="en-US" sz="8464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DIFERENCIADO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1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64"/>
              <a:buFont typeface="Arial"/>
              <a:buNone/>
            </a:pPr>
            <a:r>
              <a:t/>
            </a:r>
            <a:endParaRPr b="0" i="0" sz="8464" u="none" cap="none" strike="noStrike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199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464"/>
              <a:buFont typeface="Arial"/>
              <a:buNone/>
            </a:pPr>
            <a:r>
              <a:rPr b="0" i="0" lang="en-US" sz="8464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Artes Visuales, Audiovisuales &amp; Multimediales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en-US" sz="60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 4° Medio área C 202</a:t>
            </a:r>
            <a:r>
              <a:rPr lang="en-US" sz="6000">
                <a:solidFill>
                  <a:srgbClr val="F2F2F2"/>
                </a:solidFill>
              </a:rPr>
              <a:t>7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/>
          <p:nvPr/>
        </p:nvSpPr>
        <p:spPr>
          <a:xfrm flipH="1" rot="-1072712">
            <a:off x="-2194187" y="7864267"/>
            <a:ext cx="6483873" cy="2788066"/>
          </a:xfrm>
          <a:custGeom>
            <a:rect b="b" l="l" r="r" t="t"/>
            <a:pathLst>
              <a:path extrusionOk="0" h="2788066" w="6483873">
                <a:moveTo>
                  <a:pt x="6483874" y="0"/>
                </a:moveTo>
                <a:lnTo>
                  <a:pt x="0" y="0"/>
                </a:lnTo>
                <a:lnTo>
                  <a:pt x="0" y="2788066"/>
                </a:lnTo>
                <a:lnTo>
                  <a:pt x="6483874" y="2788066"/>
                </a:lnTo>
                <a:lnTo>
                  <a:pt x="6483874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"/>
          <p:cNvSpPr/>
          <p:nvPr/>
        </p:nvSpPr>
        <p:spPr>
          <a:xfrm rot="-2263262">
            <a:off x="14220211" y="663315"/>
            <a:ext cx="6483873" cy="2788066"/>
          </a:xfrm>
          <a:custGeom>
            <a:rect b="b" l="l" r="r" t="t"/>
            <a:pathLst>
              <a:path extrusionOk="0" h="2788066" w="6483873">
                <a:moveTo>
                  <a:pt x="0" y="0"/>
                </a:moveTo>
                <a:lnTo>
                  <a:pt x="6483873" y="0"/>
                </a:lnTo>
                <a:lnTo>
                  <a:pt x="6483873" y="2788066"/>
                </a:lnTo>
                <a:lnTo>
                  <a:pt x="0" y="27880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561" l="-1570" r="-31790" t="-4440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2"/>
          <p:cNvSpPr/>
          <p:nvPr/>
        </p:nvSpPr>
        <p:spPr>
          <a:xfrm flipH="1" rot="-5460796">
            <a:off x="4971339" y="-2726729"/>
            <a:ext cx="2865456" cy="8468218"/>
          </a:xfrm>
          <a:custGeom>
            <a:rect b="b" l="l" r="r" t="t"/>
            <a:pathLst>
              <a:path extrusionOk="0" h="8468218" w="2865456">
                <a:moveTo>
                  <a:pt x="2865457" y="0"/>
                </a:moveTo>
                <a:lnTo>
                  <a:pt x="0" y="0"/>
                </a:lnTo>
                <a:lnTo>
                  <a:pt x="0" y="8468219"/>
                </a:lnTo>
                <a:lnTo>
                  <a:pt x="2865457" y="8468219"/>
                </a:lnTo>
                <a:lnTo>
                  <a:pt x="286545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63459" r="-57799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327338" y="3394224"/>
            <a:ext cx="12153600" cy="62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52"/>
              <a:buFont typeface="Arial"/>
              <a:buNone/>
            </a:pPr>
            <a:r>
              <a:rPr b="0" i="0" lang="en-US" sz="3352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Este Diferenciado busca fomentar y estimular el pensamiento creativo y estético, permitiendo comprender y utilizar diversos lenguajes artísticos. A través de esta asignatura desarrollarán procesos creativos basados en desafíos artísticos, investigarán materiales y procedimientos, propondrán ideas innovadoras y aprenderán a reflexionar, evaluar y presentar sus propias obras y proyectos.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7" name="Google Shape;97;p2"/>
          <p:cNvGrpSpPr/>
          <p:nvPr/>
        </p:nvGrpSpPr>
        <p:grpSpPr>
          <a:xfrm>
            <a:off x="12480797" y="357556"/>
            <a:ext cx="5807201" cy="6359086"/>
            <a:chOff x="1" y="1"/>
            <a:chExt cx="7742936" cy="8478782"/>
          </a:xfrm>
        </p:grpSpPr>
        <p:sp>
          <p:nvSpPr>
            <p:cNvPr id="98" name="Google Shape;98;p2"/>
            <p:cNvSpPr/>
            <p:nvPr/>
          </p:nvSpPr>
          <p:spPr>
            <a:xfrm rot="-188173">
              <a:off x="215852" y="193941"/>
              <a:ext cx="7311233" cy="8090902"/>
            </a:xfrm>
            <a:custGeom>
              <a:rect b="b" l="l" r="r" t="t"/>
              <a:pathLst>
                <a:path extrusionOk="0" h="8090902" w="7311233">
                  <a:moveTo>
                    <a:pt x="0" y="0"/>
                  </a:moveTo>
                  <a:lnTo>
                    <a:pt x="7311233" y="0"/>
                  </a:lnTo>
                  <a:lnTo>
                    <a:pt x="7311233" y="8090901"/>
                  </a:lnTo>
                  <a:lnTo>
                    <a:pt x="0" y="809090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2"/>
            <p:cNvSpPr/>
            <p:nvPr/>
          </p:nvSpPr>
          <p:spPr>
            <a:xfrm rot="-165200">
              <a:off x="5071168" y="95283"/>
              <a:ext cx="2321990" cy="1898227"/>
            </a:xfrm>
            <a:custGeom>
              <a:rect b="b" l="l" r="r" t="t"/>
              <a:pathLst>
                <a:path extrusionOk="0" h="1898227" w="2321990">
                  <a:moveTo>
                    <a:pt x="0" y="0"/>
                  </a:moveTo>
                  <a:lnTo>
                    <a:pt x="2321990" y="0"/>
                  </a:lnTo>
                  <a:lnTo>
                    <a:pt x="2321990" y="1898226"/>
                  </a:lnTo>
                  <a:lnTo>
                    <a:pt x="0" y="18982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0" name="Google Shape;100;p2"/>
            <p:cNvSpPr/>
            <p:nvPr/>
          </p:nvSpPr>
          <p:spPr>
            <a:xfrm rot="10598968">
              <a:off x="115209" y="6351515"/>
              <a:ext cx="2321990" cy="1898227"/>
            </a:xfrm>
            <a:custGeom>
              <a:rect b="b" l="l" r="r" t="t"/>
              <a:pathLst>
                <a:path extrusionOk="0" h="1898227" w="2321990">
                  <a:moveTo>
                    <a:pt x="0" y="0"/>
                  </a:moveTo>
                  <a:lnTo>
                    <a:pt x="2321990" y="0"/>
                  </a:lnTo>
                  <a:lnTo>
                    <a:pt x="2321990" y="1898226"/>
                  </a:lnTo>
                  <a:lnTo>
                    <a:pt x="0" y="189822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1" name="Google Shape;101;p2"/>
            <p:cNvSpPr/>
            <p:nvPr/>
          </p:nvSpPr>
          <p:spPr>
            <a:xfrm rot="-158758">
              <a:off x="978413" y="1018009"/>
              <a:ext cx="5673767" cy="5667908"/>
            </a:xfrm>
            <a:custGeom>
              <a:rect b="b" l="l" r="r" t="t"/>
              <a:pathLst>
                <a:path extrusionOk="0" h="5667908" w="5673767">
                  <a:moveTo>
                    <a:pt x="0" y="0"/>
                  </a:moveTo>
                  <a:lnTo>
                    <a:pt x="5673767" y="0"/>
                  </a:lnTo>
                  <a:lnTo>
                    <a:pt x="5673767" y="5667907"/>
                  </a:lnTo>
                  <a:lnTo>
                    <a:pt x="0" y="566790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-19217" l="0" r="0" t="-13707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2" name="Google Shape;102;p2"/>
          <p:cNvSpPr txBox="1"/>
          <p:nvPr/>
        </p:nvSpPr>
        <p:spPr>
          <a:xfrm rot="-14330">
            <a:off x="3176455" y="1160917"/>
            <a:ext cx="7102771" cy="9528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100"/>
              <a:buFont typeface="Arial"/>
              <a:buNone/>
            </a:pPr>
            <a:r>
              <a:rPr b="0" i="0" lang="en-US" sz="7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 qué se trata?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3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560" l="-1570" r="-2091" t="-92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3"/>
          <p:cNvSpPr/>
          <p:nvPr/>
        </p:nvSpPr>
        <p:spPr>
          <a:xfrm flipH="1" rot="-5411662">
            <a:off x="1967518" y="-859202"/>
            <a:ext cx="2199893" cy="5650005"/>
          </a:xfrm>
          <a:custGeom>
            <a:rect b="b" l="l" r="r" t="t"/>
            <a:pathLst>
              <a:path extrusionOk="0" h="5650005" w="2199893">
                <a:moveTo>
                  <a:pt x="2199893" y="0"/>
                </a:moveTo>
                <a:lnTo>
                  <a:pt x="0" y="0"/>
                </a:lnTo>
                <a:lnTo>
                  <a:pt x="0" y="5650005"/>
                </a:lnTo>
                <a:lnTo>
                  <a:pt x="2199893" y="5650005"/>
                </a:lnTo>
                <a:lnTo>
                  <a:pt x="2199893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8606" r="-4368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3"/>
          <p:cNvSpPr txBox="1"/>
          <p:nvPr/>
        </p:nvSpPr>
        <p:spPr>
          <a:xfrm>
            <a:off x="749085" y="3229029"/>
            <a:ext cx="4995300" cy="476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14"/>
              <a:buFont typeface="Arial"/>
              <a:buNone/>
            </a:pPr>
            <a:r>
              <a:rPr b="0" i="0" lang="en-US" sz="27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 </a:t>
            </a:r>
            <a:r>
              <a:rPr b="0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El </a:t>
            </a:r>
            <a:r>
              <a:rPr b="1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conocimiento y dominio </a:t>
            </a:r>
            <a:r>
              <a:rPr b="0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de los medios, procedimientos y lenguajes propios de las artes visuales. Se profundiza también, el vínculo con la memoría, el territorio y la propia experiencia de vida.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3"/>
          <p:cNvSpPr txBox="1"/>
          <p:nvPr/>
        </p:nvSpPr>
        <p:spPr>
          <a:xfrm>
            <a:off x="12783425" y="3229029"/>
            <a:ext cx="4922100" cy="580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14"/>
              <a:buFont typeface="Arial"/>
              <a:buNone/>
            </a:pPr>
            <a:r>
              <a:rPr b="0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La manera en cómo se abordan las </a:t>
            </a:r>
            <a:r>
              <a:rPr b="1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problemáticas del mundo real</a:t>
            </a:r>
            <a:r>
              <a:rPr b="0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. El desarrollo del pensamiento creativo y crítico a través de la integración de diferentes disciplinas, permite el  abordaje de temáticas contemporáneas desde multiples visiones.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3"/>
          <p:cNvSpPr txBox="1"/>
          <p:nvPr/>
        </p:nvSpPr>
        <p:spPr>
          <a:xfrm>
            <a:off x="1007175" y="1435612"/>
            <a:ext cx="4737209" cy="10127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6"/>
              <a:buFont typeface="Arial"/>
              <a:buNone/>
            </a:pPr>
            <a:r>
              <a:rPr b="0" i="0" lang="en-US" sz="302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¿QUÉ SE PROFUNDIZA?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3"/>
          <p:cNvSpPr/>
          <p:nvPr/>
        </p:nvSpPr>
        <p:spPr>
          <a:xfrm flipH="1" rot="-5411662">
            <a:off x="7947394" y="-859202"/>
            <a:ext cx="2199893" cy="5650005"/>
          </a:xfrm>
          <a:custGeom>
            <a:rect b="b" l="l" r="r" t="t"/>
            <a:pathLst>
              <a:path extrusionOk="0" h="5650005" w="2199893">
                <a:moveTo>
                  <a:pt x="2199893" y="0"/>
                </a:moveTo>
                <a:lnTo>
                  <a:pt x="0" y="0"/>
                </a:lnTo>
                <a:lnTo>
                  <a:pt x="0" y="5650005"/>
                </a:lnTo>
                <a:lnTo>
                  <a:pt x="2199893" y="5650005"/>
                </a:lnTo>
                <a:lnTo>
                  <a:pt x="2199893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8606" r="-4368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3"/>
          <p:cNvSpPr txBox="1"/>
          <p:nvPr/>
        </p:nvSpPr>
        <p:spPr>
          <a:xfrm>
            <a:off x="6987051" y="1435612"/>
            <a:ext cx="4737209" cy="10127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6"/>
              <a:buFont typeface="Arial"/>
              <a:buNone/>
            </a:pPr>
            <a:r>
              <a:rPr b="0" i="0" lang="en-US" sz="302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¿QUÉ SE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6"/>
              <a:buFont typeface="Arial"/>
              <a:buNone/>
            </a:pPr>
            <a:r>
              <a:rPr b="0" i="0" lang="en-US" sz="302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AMPLÍA?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3"/>
          <p:cNvSpPr/>
          <p:nvPr/>
        </p:nvSpPr>
        <p:spPr>
          <a:xfrm flipH="1" rot="-5411662">
            <a:off x="13928679" y="-859202"/>
            <a:ext cx="2199893" cy="5650005"/>
          </a:xfrm>
          <a:custGeom>
            <a:rect b="b" l="l" r="r" t="t"/>
            <a:pathLst>
              <a:path extrusionOk="0" h="5650005" w="2199893">
                <a:moveTo>
                  <a:pt x="2199893" y="0"/>
                </a:moveTo>
                <a:lnTo>
                  <a:pt x="0" y="0"/>
                </a:lnTo>
                <a:lnTo>
                  <a:pt x="0" y="5650005"/>
                </a:lnTo>
                <a:lnTo>
                  <a:pt x="2199893" y="5650005"/>
                </a:lnTo>
                <a:lnTo>
                  <a:pt x="2199893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-48606" r="-4368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3"/>
          <p:cNvSpPr txBox="1"/>
          <p:nvPr/>
        </p:nvSpPr>
        <p:spPr>
          <a:xfrm>
            <a:off x="12968336" y="1435612"/>
            <a:ext cx="4737209" cy="101275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6"/>
              <a:buFont typeface="Arial"/>
              <a:buNone/>
            </a:pPr>
            <a:r>
              <a:rPr b="0" i="0" lang="en-US" sz="302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¿QUÉ SE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3502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6"/>
              <a:buFont typeface="Arial"/>
              <a:buNone/>
            </a:pPr>
            <a:r>
              <a:rPr b="0" i="0" lang="en-US" sz="3026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COMPLEJIZA?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3"/>
          <p:cNvSpPr txBox="1"/>
          <p:nvPr/>
        </p:nvSpPr>
        <p:spPr>
          <a:xfrm>
            <a:off x="6677649" y="3229029"/>
            <a:ext cx="4932600" cy="52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14"/>
              <a:buFont typeface="Arial"/>
              <a:buNone/>
            </a:pPr>
            <a:r>
              <a:rPr b="0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Se amplían </a:t>
            </a:r>
            <a:r>
              <a:rPr b="1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los propios intereses.</a:t>
            </a:r>
            <a:r>
              <a:rPr b="0" i="0" lang="en-US" sz="251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 Al interactuar y experimentar con múltiples medios, procedimientos, materiales y recursos tecnológicos se amplían las posibilidades expresivas y creativas.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193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14"/>
              <a:buFont typeface="Arial"/>
              <a:buNone/>
            </a:pPr>
            <a:r>
              <a:t/>
            </a:r>
            <a:endParaRPr b="0" i="0" sz="2714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117" name="Google Shape;117;p3"/>
          <p:cNvSpPr/>
          <p:nvPr/>
        </p:nvSpPr>
        <p:spPr>
          <a:xfrm>
            <a:off x="17366970" y="8068351"/>
            <a:ext cx="1842059" cy="1842052"/>
          </a:xfrm>
          <a:custGeom>
            <a:rect b="b" l="l" r="r" t="t"/>
            <a:pathLst>
              <a:path extrusionOk="0" h="6349975" w="6350000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284" l="-16615" r="-15734" t="-70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3"/>
          <p:cNvSpPr/>
          <p:nvPr/>
        </p:nvSpPr>
        <p:spPr>
          <a:xfrm>
            <a:off x="-171945" y="-985775"/>
            <a:ext cx="1842059" cy="1842052"/>
          </a:xfrm>
          <a:custGeom>
            <a:rect b="b" l="l" r="r" t="t"/>
            <a:pathLst>
              <a:path extrusionOk="0" h="6349975" w="6350000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6284" l="-16615" r="-15734" t="-70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 rot="88805">
            <a:off x="52654" y="112728"/>
            <a:ext cx="3727233" cy="4125191"/>
          </a:xfrm>
          <a:custGeom>
            <a:rect b="b" l="l" r="r" t="t"/>
            <a:pathLst>
              <a:path extrusionOk="0" h="4125191" w="3727233">
                <a:moveTo>
                  <a:pt x="0" y="0"/>
                </a:moveTo>
                <a:lnTo>
                  <a:pt x="3727233" y="0"/>
                </a:lnTo>
                <a:lnTo>
                  <a:pt x="3727233" y="4125191"/>
                </a:lnTo>
                <a:lnTo>
                  <a:pt x="0" y="41251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-29254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4"/>
          <p:cNvGrpSpPr/>
          <p:nvPr/>
        </p:nvGrpSpPr>
        <p:grpSpPr>
          <a:xfrm>
            <a:off x="689211" y="245872"/>
            <a:ext cx="12871084" cy="9975847"/>
            <a:chOff x="-2932" y="-266331"/>
            <a:chExt cx="17161445" cy="13301131"/>
          </a:xfrm>
        </p:grpSpPr>
        <p:sp>
          <p:nvSpPr>
            <p:cNvPr id="125" name="Google Shape;125;p4"/>
            <p:cNvSpPr/>
            <p:nvPr/>
          </p:nvSpPr>
          <p:spPr>
            <a:xfrm rot="-52002">
              <a:off x="175284" y="11542729"/>
              <a:ext cx="16973886" cy="1363774"/>
            </a:xfrm>
            <a:custGeom>
              <a:rect b="b" l="l" r="r" t="t"/>
              <a:pathLst>
                <a:path extrusionOk="0" h="1363774" w="16973886">
                  <a:moveTo>
                    <a:pt x="0" y="0"/>
                  </a:moveTo>
                  <a:lnTo>
                    <a:pt x="16973886" y="0"/>
                  </a:lnTo>
                  <a:lnTo>
                    <a:pt x="16973886" y="1363774"/>
                  </a:lnTo>
                  <a:lnTo>
                    <a:pt x="0" y="136377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-20496" l="-6620" r="0" t="-20496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26" name="Google Shape;126;p4"/>
            <p:cNvGrpSpPr/>
            <p:nvPr/>
          </p:nvGrpSpPr>
          <p:grpSpPr>
            <a:xfrm rot="-37842">
              <a:off x="63394" y="-173857"/>
              <a:ext cx="16868711" cy="12143784"/>
              <a:chOff x="0" y="-57150"/>
              <a:chExt cx="3619500" cy="2605678"/>
            </a:xfrm>
          </p:grpSpPr>
          <p:sp>
            <p:nvSpPr>
              <p:cNvPr id="127" name="Google Shape;127;p4"/>
              <p:cNvSpPr/>
              <p:nvPr/>
            </p:nvSpPr>
            <p:spPr>
              <a:xfrm>
                <a:off x="0" y="0"/>
                <a:ext cx="3619500" cy="2548528"/>
              </a:xfrm>
              <a:custGeom>
                <a:rect b="b" l="l" r="r" t="t"/>
                <a:pathLst>
                  <a:path extrusionOk="0" h="2548528" w="3619500">
                    <a:moveTo>
                      <a:pt x="0" y="0"/>
                    </a:moveTo>
                    <a:lnTo>
                      <a:pt x="3619500" y="0"/>
                    </a:lnTo>
                    <a:lnTo>
                      <a:pt x="3619500" y="2548528"/>
                    </a:lnTo>
                    <a:lnTo>
                      <a:pt x="0" y="2548528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8" name="Google Shape;128;p4"/>
              <p:cNvSpPr txBox="1"/>
              <p:nvPr/>
            </p:nvSpPr>
            <p:spPr>
              <a:xfrm>
                <a:off x="0" y="-57150"/>
                <a:ext cx="3619500" cy="260567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9444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9" name="Google Shape;129;p4"/>
            <p:cNvGrpSpPr/>
            <p:nvPr/>
          </p:nvGrpSpPr>
          <p:grpSpPr>
            <a:xfrm rot="-37842">
              <a:off x="837777" y="436859"/>
              <a:ext cx="15353098" cy="10673446"/>
              <a:chOff x="0" y="-57150"/>
              <a:chExt cx="3294297" cy="2290189"/>
            </a:xfrm>
          </p:grpSpPr>
          <p:sp>
            <p:nvSpPr>
              <p:cNvPr id="130" name="Google Shape;130;p4"/>
              <p:cNvSpPr/>
              <p:nvPr/>
            </p:nvSpPr>
            <p:spPr>
              <a:xfrm>
                <a:off x="0" y="0"/>
                <a:ext cx="3294297" cy="2233039"/>
              </a:xfrm>
              <a:custGeom>
                <a:rect b="b" l="l" r="r" t="t"/>
                <a:pathLst>
                  <a:path extrusionOk="0" h="2233039" w="3294297">
                    <a:moveTo>
                      <a:pt x="0" y="0"/>
                    </a:moveTo>
                    <a:lnTo>
                      <a:pt x="3294297" y="0"/>
                    </a:lnTo>
                    <a:lnTo>
                      <a:pt x="3294297" y="2233039"/>
                    </a:lnTo>
                    <a:lnTo>
                      <a:pt x="0" y="2233039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1" name="Google Shape;131;p4"/>
              <p:cNvSpPr txBox="1"/>
              <p:nvPr/>
            </p:nvSpPr>
            <p:spPr>
              <a:xfrm>
                <a:off x="0" y="-57150"/>
                <a:ext cx="3294297" cy="229018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9444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32" name="Google Shape;132;p4"/>
          <p:cNvSpPr/>
          <p:nvPr/>
        </p:nvSpPr>
        <p:spPr>
          <a:xfrm rot="376229">
            <a:off x="486210" y="270561"/>
            <a:ext cx="1370003" cy="1174770"/>
          </a:xfrm>
          <a:custGeom>
            <a:rect b="b" l="l" r="r" t="t"/>
            <a:pathLst>
              <a:path extrusionOk="0" h="1174770" w="1370003">
                <a:moveTo>
                  <a:pt x="0" y="0"/>
                </a:moveTo>
                <a:lnTo>
                  <a:pt x="1370003" y="0"/>
                </a:lnTo>
                <a:lnTo>
                  <a:pt x="1370003" y="1174770"/>
                </a:lnTo>
                <a:lnTo>
                  <a:pt x="0" y="11747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9436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4"/>
          <p:cNvSpPr txBox="1"/>
          <p:nvPr/>
        </p:nvSpPr>
        <p:spPr>
          <a:xfrm>
            <a:off x="1421925" y="1638275"/>
            <a:ext cx="11262900" cy="72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rPr b="1" i="0" lang="en-US" sz="2009" u="sng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Creatividad e Innovación</a:t>
            </a:r>
            <a:r>
              <a:rPr b="1" i="0" lang="en-US" sz="2009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: implica el desarrollo del pensamiento divergente, la producción de ideas, fluidez, flexibilidad y originalidad.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t/>
            </a:r>
            <a:endParaRPr b="1" i="0" sz="2009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rPr b="1" i="0" lang="en-US" sz="2009" u="sng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Pensamiento Crítico</a:t>
            </a:r>
            <a:r>
              <a:rPr b="1" i="0" lang="en-US" sz="2009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: Fomenta cuestionar la información, tomar decisiones, reflexionar críticamente sobre distintos puntos de vista, autorreflexionar y corregir errores, y estar abierto a los cambios.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t/>
            </a:r>
            <a:endParaRPr b="1" i="0" sz="2009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rPr b="1" i="0" lang="en-US" sz="2009" u="sng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Aprender a Aprender</a:t>
            </a:r>
            <a:r>
              <a:rPr b="1" i="0" lang="en-US" sz="2009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: Se refiere a ser consciente del propio aprendizaje y sus procesos, lo que facilita la autogestión con autonomía, adaptabilidad y flexibilidad.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t/>
            </a:r>
            <a:endParaRPr b="1" i="0" sz="2009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rPr b="1" i="0" lang="en-US" sz="2009" u="sng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Comunicación</a:t>
            </a:r>
            <a:r>
              <a:rPr b="1" i="0" lang="en-US" sz="2009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: Implica generar estrategias y herramientas para transmitir ideas de manera clara y efectiva en diversas situaciones y contextos.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t/>
            </a:r>
            <a:endParaRPr b="1" i="0" sz="2009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4001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rPr b="1" i="0" lang="en-US" sz="2009" u="sng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Alfabetización Digital</a:t>
            </a:r>
            <a:r>
              <a:rPr b="1" i="0" lang="en-US" sz="2009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: Implica utilizar la tecnología de manera creativa e innovadora para resolver problemas en la cultura digital del siglo XXI.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7765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9"/>
              <a:buFont typeface="Arial"/>
              <a:buNone/>
            </a:pPr>
            <a:r>
              <a:t/>
            </a:r>
            <a:endParaRPr b="1" i="0" sz="2009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134" name="Google Shape;134;p4"/>
          <p:cNvSpPr/>
          <p:nvPr/>
        </p:nvSpPr>
        <p:spPr>
          <a:xfrm flipH="1">
            <a:off x="13560295" y="3659859"/>
            <a:ext cx="5830915" cy="7617962"/>
          </a:xfrm>
          <a:custGeom>
            <a:rect b="b" l="l" r="r" t="t"/>
            <a:pathLst>
              <a:path extrusionOk="0" h="7617962" w="5830915">
                <a:moveTo>
                  <a:pt x="5830915" y="0"/>
                </a:moveTo>
                <a:lnTo>
                  <a:pt x="0" y="0"/>
                </a:lnTo>
                <a:lnTo>
                  <a:pt x="0" y="7617962"/>
                </a:lnTo>
                <a:lnTo>
                  <a:pt x="5830915" y="7617962"/>
                </a:lnTo>
                <a:lnTo>
                  <a:pt x="5830915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4"/>
          <p:cNvSpPr/>
          <p:nvPr/>
        </p:nvSpPr>
        <p:spPr>
          <a:xfrm>
            <a:off x="14523891" y="4285367"/>
            <a:ext cx="2384366" cy="5161676"/>
          </a:xfrm>
          <a:custGeom>
            <a:rect b="b" l="l" r="r" t="t"/>
            <a:pathLst>
              <a:path extrusionOk="0" h="10309860" w="4762500">
                <a:moveTo>
                  <a:pt x="4762500" y="251460"/>
                </a:moveTo>
                <a:lnTo>
                  <a:pt x="4762500" y="10055860"/>
                </a:lnTo>
                <a:cubicBezTo>
                  <a:pt x="4762500" y="10196195"/>
                  <a:pt x="4648835" y="10309860"/>
                  <a:pt x="4508500" y="10309860"/>
                </a:cubicBezTo>
                <a:lnTo>
                  <a:pt x="254000" y="10309860"/>
                </a:lnTo>
                <a:cubicBezTo>
                  <a:pt x="113665" y="10309860"/>
                  <a:pt x="0" y="10196195"/>
                  <a:pt x="0" y="10055860"/>
                </a:cubicBezTo>
                <a:lnTo>
                  <a:pt x="0" y="251460"/>
                </a:lnTo>
                <a:cubicBezTo>
                  <a:pt x="0" y="122682"/>
                  <a:pt x="95885" y="16637"/>
                  <a:pt x="219964" y="0"/>
                </a:cubicBezTo>
                <a:lnTo>
                  <a:pt x="4542536" y="0"/>
                </a:lnTo>
                <a:cubicBezTo>
                  <a:pt x="4666615" y="16637"/>
                  <a:pt x="4762500" y="122682"/>
                  <a:pt x="4762500" y="251460"/>
                </a:cubicBez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-36045" r="-36048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4"/>
          <p:cNvSpPr txBox="1"/>
          <p:nvPr/>
        </p:nvSpPr>
        <p:spPr>
          <a:xfrm rot="-23203">
            <a:off x="1423103" y="1130319"/>
            <a:ext cx="7936726" cy="37700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198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77"/>
              <a:buFont typeface="Arial"/>
              <a:buNone/>
            </a:pPr>
            <a:r>
              <a:rPr b="0" i="0" lang="en-US" sz="2777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HABILIDADES A DESARROLLAR: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1" name="Google Shape;141;p5"/>
          <p:cNvGrpSpPr/>
          <p:nvPr/>
        </p:nvGrpSpPr>
        <p:grpSpPr>
          <a:xfrm>
            <a:off x="-5575647" y="-3626953"/>
            <a:ext cx="26640767" cy="18426625"/>
            <a:chOff x="0" y="1"/>
            <a:chExt cx="35521023" cy="24568832"/>
          </a:xfrm>
        </p:grpSpPr>
        <p:sp>
          <p:nvSpPr>
            <p:cNvPr id="142" name="Google Shape;142;p5"/>
            <p:cNvSpPr/>
            <p:nvPr/>
          </p:nvSpPr>
          <p:spPr>
            <a:xfrm rot="1159408">
              <a:off x="4940525" y="10856469"/>
              <a:ext cx="27518115" cy="9424954"/>
            </a:xfrm>
            <a:custGeom>
              <a:rect b="b" l="l" r="r" t="t"/>
              <a:pathLst>
                <a:path extrusionOk="0" h="9424954" w="27518115">
                  <a:moveTo>
                    <a:pt x="0" y="0"/>
                  </a:moveTo>
                  <a:lnTo>
                    <a:pt x="27518115" y="0"/>
                  </a:lnTo>
                  <a:lnTo>
                    <a:pt x="27518115" y="9424955"/>
                  </a:lnTo>
                  <a:lnTo>
                    <a:pt x="0" y="94249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5"/>
            <p:cNvSpPr/>
            <p:nvPr/>
          </p:nvSpPr>
          <p:spPr>
            <a:xfrm>
              <a:off x="16553350" y="8981653"/>
              <a:ext cx="13570816" cy="6955043"/>
            </a:xfrm>
            <a:custGeom>
              <a:rect b="b" l="l" r="r" t="t"/>
              <a:pathLst>
                <a:path extrusionOk="0" h="6955043" w="13570816">
                  <a:moveTo>
                    <a:pt x="0" y="0"/>
                  </a:moveTo>
                  <a:lnTo>
                    <a:pt x="13570816" y="0"/>
                  </a:lnTo>
                  <a:lnTo>
                    <a:pt x="13570816" y="6955044"/>
                  </a:lnTo>
                  <a:lnTo>
                    <a:pt x="0" y="695504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 rot="1082392">
              <a:off x="17010508" y="4981689"/>
              <a:ext cx="16067070" cy="5502971"/>
            </a:xfrm>
            <a:custGeom>
              <a:rect b="b" l="l" r="r" t="t"/>
              <a:pathLst>
                <a:path extrusionOk="0" h="5502971" w="16067070">
                  <a:moveTo>
                    <a:pt x="0" y="0"/>
                  </a:moveTo>
                  <a:lnTo>
                    <a:pt x="16067070" y="0"/>
                  </a:lnTo>
                  <a:lnTo>
                    <a:pt x="16067070" y="5502971"/>
                  </a:lnTo>
                  <a:lnTo>
                    <a:pt x="0" y="550297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>
              <a:off x="9262686" y="1982881"/>
              <a:ext cx="11958583" cy="9172354"/>
            </a:xfrm>
            <a:custGeom>
              <a:rect b="b" l="l" r="r" t="t"/>
              <a:pathLst>
                <a:path extrusionOk="0" h="9172354" w="11958583">
                  <a:moveTo>
                    <a:pt x="0" y="0"/>
                  </a:moveTo>
                  <a:lnTo>
                    <a:pt x="11958583" y="0"/>
                  </a:lnTo>
                  <a:lnTo>
                    <a:pt x="11958583" y="9172355"/>
                  </a:lnTo>
                  <a:lnTo>
                    <a:pt x="0" y="917235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-1855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6" name="Google Shape;146;p5"/>
            <p:cNvSpPr/>
            <p:nvPr/>
          </p:nvSpPr>
          <p:spPr>
            <a:xfrm rot="-1098875">
              <a:off x="571913" y="2980346"/>
              <a:ext cx="20077443" cy="6876524"/>
            </a:xfrm>
            <a:custGeom>
              <a:rect b="b" l="l" r="r" t="t"/>
              <a:pathLst>
                <a:path extrusionOk="0" h="6876524" w="20077443">
                  <a:moveTo>
                    <a:pt x="0" y="0"/>
                  </a:moveTo>
                  <a:lnTo>
                    <a:pt x="20077443" y="0"/>
                  </a:lnTo>
                  <a:lnTo>
                    <a:pt x="20077443" y="6876524"/>
                  </a:lnTo>
                  <a:lnTo>
                    <a:pt x="0" y="687652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5"/>
            <p:cNvSpPr/>
            <p:nvPr/>
          </p:nvSpPr>
          <p:spPr>
            <a:xfrm>
              <a:off x="22113855" y="4171686"/>
              <a:ext cx="11950569" cy="4122946"/>
            </a:xfrm>
            <a:custGeom>
              <a:rect b="b" l="l" r="r" t="t"/>
              <a:pathLst>
                <a:path extrusionOk="0" h="4122946" w="11950569">
                  <a:moveTo>
                    <a:pt x="0" y="0"/>
                  </a:moveTo>
                  <a:lnTo>
                    <a:pt x="11950569" y="0"/>
                  </a:lnTo>
                  <a:lnTo>
                    <a:pt x="11950569" y="4122946"/>
                  </a:lnTo>
                  <a:lnTo>
                    <a:pt x="0" y="412294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6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25342662" y="6233159"/>
              <a:ext cx="8192074" cy="7710790"/>
            </a:xfrm>
            <a:custGeom>
              <a:rect b="b" l="l" r="r" t="t"/>
              <a:pathLst>
                <a:path extrusionOk="0" h="7710790" w="8192074">
                  <a:moveTo>
                    <a:pt x="0" y="0"/>
                  </a:moveTo>
                  <a:lnTo>
                    <a:pt x="8192074" y="0"/>
                  </a:lnTo>
                  <a:lnTo>
                    <a:pt x="8192074" y="7710790"/>
                  </a:lnTo>
                  <a:lnTo>
                    <a:pt x="0" y="771079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5"/>
            <p:cNvSpPr/>
            <p:nvPr/>
          </p:nvSpPr>
          <p:spPr>
            <a:xfrm rot="10800000">
              <a:off x="6465798" y="13943949"/>
              <a:ext cx="10684511" cy="5475812"/>
            </a:xfrm>
            <a:custGeom>
              <a:rect b="b" l="l" r="r" t="t"/>
              <a:pathLst>
                <a:path extrusionOk="0" h="5475812" w="10684511">
                  <a:moveTo>
                    <a:pt x="0" y="0"/>
                  </a:moveTo>
                  <a:lnTo>
                    <a:pt x="10684511" y="0"/>
                  </a:lnTo>
                  <a:lnTo>
                    <a:pt x="10684511" y="5475811"/>
                  </a:lnTo>
                  <a:lnTo>
                    <a:pt x="0" y="547581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0" name="Google Shape;150;p5"/>
            <p:cNvSpPr/>
            <p:nvPr/>
          </p:nvSpPr>
          <p:spPr>
            <a:xfrm>
              <a:off x="11893936" y="17205959"/>
              <a:ext cx="21640800" cy="2191131"/>
            </a:xfrm>
            <a:custGeom>
              <a:rect b="b" l="l" r="r" t="t"/>
              <a:pathLst>
                <a:path extrusionOk="0" h="2191131" w="21640800">
                  <a:moveTo>
                    <a:pt x="0" y="0"/>
                  </a:moveTo>
                  <a:lnTo>
                    <a:pt x="21640800" y="0"/>
                  </a:lnTo>
                  <a:lnTo>
                    <a:pt x="21640800" y="2191131"/>
                  </a:lnTo>
                  <a:lnTo>
                    <a:pt x="0" y="219113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5"/>
            <p:cNvSpPr/>
            <p:nvPr/>
          </p:nvSpPr>
          <p:spPr>
            <a:xfrm>
              <a:off x="5573082" y="10088554"/>
              <a:ext cx="8433982" cy="12541238"/>
            </a:xfrm>
            <a:custGeom>
              <a:rect b="b" l="l" r="r" t="t"/>
              <a:pathLst>
                <a:path extrusionOk="0" h="12541238" w="8433982">
                  <a:moveTo>
                    <a:pt x="0" y="0"/>
                  </a:moveTo>
                  <a:lnTo>
                    <a:pt x="8433982" y="0"/>
                  </a:lnTo>
                  <a:lnTo>
                    <a:pt x="8433982" y="12541237"/>
                  </a:lnTo>
                  <a:lnTo>
                    <a:pt x="0" y="12541237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9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>
              <a:off x="18366401" y="7705846"/>
              <a:ext cx="17154622" cy="11686586"/>
            </a:xfrm>
            <a:custGeom>
              <a:rect b="b" l="l" r="r" t="t"/>
              <a:pathLst>
                <a:path extrusionOk="0" h="11686586" w="17154622">
                  <a:moveTo>
                    <a:pt x="0" y="0"/>
                  </a:moveTo>
                  <a:lnTo>
                    <a:pt x="17154622" y="0"/>
                  </a:lnTo>
                  <a:lnTo>
                    <a:pt x="17154622" y="11686586"/>
                  </a:lnTo>
                  <a:lnTo>
                    <a:pt x="0" y="11686586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0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53" name="Google Shape;153;p5"/>
          <p:cNvSpPr/>
          <p:nvPr/>
        </p:nvSpPr>
        <p:spPr>
          <a:xfrm rot="140526">
            <a:off x="843832" y="100477"/>
            <a:ext cx="5096721" cy="4364067"/>
          </a:xfrm>
          <a:custGeom>
            <a:rect b="b" l="l" r="r" t="t"/>
            <a:pathLst>
              <a:path extrusionOk="0" h="4364067" w="5096721">
                <a:moveTo>
                  <a:pt x="0" y="0"/>
                </a:moveTo>
                <a:lnTo>
                  <a:pt x="5096720" y="0"/>
                </a:lnTo>
                <a:lnTo>
                  <a:pt x="5096720" y="4364067"/>
                </a:lnTo>
                <a:lnTo>
                  <a:pt x="0" y="4364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5"/>
          <p:cNvSpPr/>
          <p:nvPr/>
        </p:nvSpPr>
        <p:spPr>
          <a:xfrm rot="10783943">
            <a:off x="12421152" y="6193685"/>
            <a:ext cx="5096721" cy="4364067"/>
          </a:xfrm>
          <a:custGeom>
            <a:rect b="b" l="l" r="r" t="t"/>
            <a:pathLst>
              <a:path extrusionOk="0" h="4364067" w="5096721">
                <a:moveTo>
                  <a:pt x="0" y="0"/>
                </a:moveTo>
                <a:lnTo>
                  <a:pt x="5096720" y="0"/>
                </a:lnTo>
                <a:lnTo>
                  <a:pt x="5096720" y="4364067"/>
                </a:lnTo>
                <a:lnTo>
                  <a:pt x="0" y="43640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5" name="Google Shape;155;p5"/>
          <p:cNvGrpSpPr/>
          <p:nvPr/>
        </p:nvGrpSpPr>
        <p:grpSpPr>
          <a:xfrm rot="47118">
            <a:off x="1721863" y="616662"/>
            <a:ext cx="14837709" cy="10334822"/>
            <a:chOff x="-2465" y="-289310"/>
            <a:chExt cx="19783612" cy="13779763"/>
          </a:xfrm>
        </p:grpSpPr>
        <p:sp>
          <p:nvSpPr>
            <p:cNvPr id="156" name="Google Shape;156;p5"/>
            <p:cNvSpPr/>
            <p:nvPr/>
          </p:nvSpPr>
          <p:spPr>
            <a:xfrm rot="-43464">
              <a:off x="148436" y="11067191"/>
              <a:ext cx="19618960" cy="2299335"/>
            </a:xfrm>
            <a:custGeom>
              <a:rect b="b" l="l" r="r" t="t"/>
              <a:pathLst>
                <a:path extrusionOk="0" h="2299335" w="19618960">
                  <a:moveTo>
                    <a:pt x="0" y="0"/>
                  </a:moveTo>
                  <a:lnTo>
                    <a:pt x="19618960" y="0"/>
                  </a:lnTo>
                  <a:lnTo>
                    <a:pt x="19618960" y="2299335"/>
                  </a:lnTo>
                  <a:lnTo>
                    <a:pt x="0" y="229933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12">
                <a:alphaModFix/>
              </a:blip>
              <a:stretch>
                <a:fillRect b="0" l="-6827" r="-3476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57" name="Google Shape;157;p5"/>
            <p:cNvGrpSpPr/>
            <p:nvPr/>
          </p:nvGrpSpPr>
          <p:grpSpPr>
            <a:xfrm rot="-29304">
              <a:off x="48690" y="-205668"/>
              <a:ext cx="19676323" cy="12086376"/>
              <a:chOff x="0" y="-57150"/>
              <a:chExt cx="3886681" cy="2387432"/>
            </a:xfrm>
          </p:grpSpPr>
          <p:sp>
            <p:nvSpPr>
              <p:cNvPr id="158" name="Google Shape;158;p5"/>
              <p:cNvSpPr/>
              <p:nvPr/>
            </p:nvSpPr>
            <p:spPr>
              <a:xfrm>
                <a:off x="0" y="0"/>
                <a:ext cx="3886681" cy="2330282"/>
              </a:xfrm>
              <a:custGeom>
                <a:rect b="b" l="l" r="r" t="t"/>
                <a:pathLst>
                  <a:path extrusionOk="0" h="2330282" w="3886681">
                    <a:moveTo>
                      <a:pt x="0" y="0"/>
                    </a:moveTo>
                    <a:lnTo>
                      <a:pt x="3886681" y="0"/>
                    </a:lnTo>
                    <a:lnTo>
                      <a:pt x="3886681" y="2330282"/>
                    </a:lnTo>
                    <a:lnTo>
                      <a:pt x="0" y="2330282"/>
                    </a:lnTo>
                    <a:close/>
                  </a:path>
                </a:pathLst>
              </a:custGeom>
              <a:solidFill>
                <a:srgbClr val="FEFEFE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9" name="Google Shape;159;p5"/>
              <p:cNvSpPr txBox="1"/>
              <p:nvPr/>
            </p:nvSpPr>
            <p:spPr>
              <a:xfrm>
                <a:off x="0" y="-57150"/>
                <a:ext cx="3886681" cy="23874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9444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60" name="Google Shape;160;p5"/>
            <p:cNvGrpSpPr/>
            <p:nvPr/>
          </p:nvGrpSpPr>
          <p:grpSpPr>
            <a:xfrm rot="-29304">
              <a:off x="543416" y="379775"/>
              <a:ext cx="18686872" cy="10915490"/>
              <a:chOff x="0" y="-57150"/>
              <a:chExt cx="3691234" cy="2156146"/>
            </a:xfrm>
          </p:grpSpPr>
          <p:sp>
            <p:nvSpPr>
              <p:cNvPr id="161" name="Google Shape;161;p5"/>
              <p:cNvSpPr/>
              <p:nvPr/>
            </p:nvSpPr>
            <p:spPr>
              <a:xfrm>
                <a:off x="0" y="0"/>
                <a:ext cx="3691234" cy="2098996"/>
              </a:xfrm>
              <a:custGeom>
                <a:rect b="b" l="l" r="r" t="t"/>
                <a:pathLst>
                  <a:path extrusionOk="0" h="2098996" w="3691234">
                    <a:moveTo>
                      <a:pt x="0" y="0"/>
                    </a:moveTo>
                    <a:lnTo>
                      <a:pt x="3691234" y="0"/>
                    </a:lnTo>
                    <a:lnTo>
                      <a:pt x="3691234" y="2098996"/>
                    </a:lnTo>
                    <a:lnTo>
                      <a:pt x="0" y="209899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2" name="Google Shape;162;p5"/>
              <p:cNvSpPr txBox="1"/>
              <p:nvPr/>
            </p:nvSpPr>
            <p:spPr>
              <a:xfrm>
                <a:off x="0" y="-57150"/>
                <a:ext cx="3691234" cy="215614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50800" lIns="50800" spcFirstLastPara="1" rIns="50800" wrap="square" tIns="50800">
                <a:noAutofit/>
              </a:bodyPr>
              <a:lstStyle/>
              <a:p>
                <a:pPr indent="0" lvl="0" marL="0" marR="0" rtl="0" algn="ctr">
                  <a:lnSpc>
                    <a:spcPct val="194444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800"/>
                  <a:buFont typeface="Arial"/>
                  <a:buNone/>
                </a:pPr>
                <a:r>
                  <a:t/>
                </a:r>
                <a:endParaRPr b="0" i="0" sz="18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3" name="Google Shape;163;p5"/>
          <p:cNvSpPr/>
          <p:nvPr/>
        </p:nvSpPr>
        <p:spPr>
          <a:xfrm rot="427950">
            <a:off x="7967058" y="241377"/>
            <a:ext cx="1558357" cy="1336283"/>
          </a:xfrm>
          <a:custGeom>
            <a:rect b="b" l="l" r="r" t="t"/>
            <a:pathLst>
              <a:path extrusionOk="0" h="1336283" w="1558357">
                <a:moveTo>
                  <a:pt x="0" y="0"/>
                </a:moveTo>
                <a:lnTo>
                  <a:pt x="1558357" y="0"/>
                </a:lnTo>
                <a:lnTo>
                  <a:pt x="1558357" y="1336283"/>
                </a:lnTo>
                <a:lnTo>
                  <a:pt x="0" y="1336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9436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5"/>
          <p:cNvSpPr/>
          <p:nvPr/>
        </p:nvSpPr>
        <p:spPr>
          <a:xfrm flipH="1" rot="-173563">
            <a:off x="15037973" y="1144874"/>
            <a:ext cx="2548336" cy="2777478"/>
          </a:xfrm>
          <a:custGeom>
            <a:rect b="b" l="l" r="r" t="t"/>
            <a:pathLst>
              <a:path extrusionOk="0" h="2777478" w="2548336">
                <a:moveTo>
                  <a:pt x="2548336" y="0"/>
                </a:moveTo>
                <a:lnTo>
                  <a:pt x="0" y="0"/>
                </a:lnTo>
                <a:lnTo>
                  <a:pt x="0" y="2777479"/>
                </a:lnTo>
                <a:lnTo>
                  <a:pt x="2548336" y="2777479"/>
                </a:lnTo>
                <a:lnTo>
                  <a:pt x="2548336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5"/>
          <p:cNvSpPr/>
          <p:nvPr/>
        </p:nvSpPr>
        <p:spPr>
          <a:xfrm rot="-5991132">
            <a:off x="14065698" y="1631157"/>
            <a:ext cx="1204549" cy="885343"/>
          </a:xfrm>
          <a:custGeom>
            <a:rect b="b" l="l" r="r" t="t"/>
            <a:pathLst>
              <a:path extrusionOk="0" h="885343" w="1204549">
                <a:moveTo>
                  <a:pt x="0" y="0"/>
                </a:moveTo>
                <a:lnTo>
                  <a:pt x="1204549" y="0"/>
                </a:lnTo>
                <a:lnTo>
                  <a:pt x="1204549" y="885343"/>
                </a:lnTo>
                <a:lnTo>
                  <a:pt x="0" y="8853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5"/>
          <p:cNvSpPr txBox="1"/>
          <p:nvPr/>
        </p:nvSpPr>
        <p:spPr>
          <a:xfrm rot="9324">
            <a:off x="2412165" y="3154378"/>
            <a:ext cx="13496248" cy="672655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24"/>
              <a:buFont typeface="Arial"/>
              <a:buNone/>
            </a:pPr>
            <a:r>
              <a:rPr b="1" i="0" lang="en-US" sz="27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Conocimientos generales: </a:t>
            </a:r>
            <a:r>
              <a:rPr b="0" i="0" lang="en-US" sz="27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Nociones básicas de técnicas artísticas como dibujo, pintura o escultura.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24"/>
              <a:buFont typeface="Arial"/>
              <a:buNone/>
            </a:pPr>
            <a:r>
              <a:t/>
            </a:r>
            <a:endParaRPr b="0" i="0" sz="2724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rPr b="1" i="0" lang="en-US" sz="26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Capacidad de Registro:</a:t>
            </a:r>
            <a:r>
              <a:rPr b="0" i="0" lang="en-US" sz="26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 Tener desarrollado el hábito de completar bitácoras de registro de procesos creativos.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t/>
            </a:r>
            <a:endParaRPr b="0" i="0" sz="2624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rPr b="1" i="0" lang="en-US" sz="26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Curiosidad e interés artístico: </a:t>
            </a:r>
            <a:r>
              <a:rPr b="0" i="0" lang="en-US" sz="26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Deseo por conocer y expresar ideas y pensamientos a través de los diferentes lenguajes artísticos.</a:t>
            </a:r>
            <a:r>
              <a:rPr b="1" i="0" lang="en-US" sz="26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t/>
            </a:r>
            <a:endParaRPr b="1" i="0" sz="2624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rPr b="1" i="0" lang="en-US" sz="26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Actitud abierta y reflexiva: </a:t>
            </a:r>
            <a:r>
              <a:rPr b="0" i="0" lang="en-US" sz="2624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Disposición a cuestionar y ser cuestionados sobre ideas propias asociadas al quehacer artístico.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5068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t/>
            </a:r>
            <a:endParaRPr b="0" i="0" sz="2624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666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t/>
            </a:r>
            <a:endParaRPr b="0" i="0" sz="2624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l">
              <a:lnSpc>
                <a:spcPct val="16669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24"/>
              <a:buFont typeface="Arial"/>
              <a:buNone/>
            </a:pPr>
            <a:r>
              <a:t/>
            </a:r>
            <a:endParaRPr b="0" i="0" sz="2624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167" name="Google Shape;167;p5"/>
          <p:cNvSpPr txBox="1"/>
          <p:nvPr/>
        </p:nvSpPr>
        <p:spPr>
          <a:xfrm>
            <a:off x="2403067" y="2074889"/>
            <a:ext cx="11510268" cy="4587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400"/>
              <a:buFont typeface="Arial"/>
              <a:buNone/>
            </a:pPr>
            <a:r>
              <a:rPr b="0" i="0" lang="en-US" sz="3400" u="none" cap="none" strike="noStrike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¿QUÉ CONDUCTAS DE ENTRADA DEBES TENER?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6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560" l="-1570" r="-2091" t="-92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73" name="Google Shape;173;p6"/>
          <p:cNvGrpSpPr/>
          <p:nvPr/>
        </p:nvGrpSpPr>
        <p:grpSpPr>
          <a:xfrm>
            <a:off x="0" y="1884875"/>
            <a:ext cx="7096914" cy="6884377"/>
            <a:chOff x="0" y="0"/>
            <a:chExt cx="9899448" cy="9179170"/>
          </a:xfrm>
        </p:grpSpPr>
        <p:sp>
          <p:nvSpPr>
            <p:cNvPr id="174" name="Google Shape;174;p6"/>
            <p:cNvSpPr/>
            <p:nvPr/>
          </p:nvSpPr>
          <p:spPr>
            <a:xfrm>
              <a:off x="0" y="0"/>
              <a:ext cx="7546295" cy="8081708"/>
            </a:xfrm>
            <a:custGeom>
              <a:rect b="b" l="l" r="r" t="t"/>
              <a:pathLst>
                <a:path extrusionOk="0" h="8081708" w="7546295">
                  <a:moveTo>
                    <a:pt x="0" y="0"/>
                  </a:moveTo>
                  <a:lnTo>
                    <a:pt x="7546295" y="0"/>
                  </a:lnTo>
                  <a:lnTo>
                    <a:pt x="7546295" y="8081708"/>
                  </a:lnTo>
                  <a:lnTo>
                    <a:pt x="0" y="80817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75;p6"/>
            <p:cNvSpPr/>
            <p:nvPr/>
          </p:nvSpPr>
          <p:spPr>
            <a:xfrm rot="10800000">
              <a:off x="2353153" y="1097462"/>
              <a:ext cx="7546295" cy="8081708"/>
            </a:xfrm>
            <a:custGeom>
              <a:rect b="b" l="l" r="r" t="t"/>
              <a:pathLst>
                <a:path extrusionOk="0" h="8081708" w="7546295">
                  <a:moveTo>
                    <a:pt x="0" y="0"/>
                  </a:moveTo>
                  <a:lnTo>
                    <a:pt x="7546295" y="0"/>
                  </a:lnTo>
                  <a:lnTo>
                    <a:pt x="7546295" y="8081708"/>
                  </a:lnTo>
                  <a:lnTo>
                    <a:pt x="0" y="808170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6" name="Google Shape;176;p6"/>
          <p:cNvSpPr/>
          <p:nvPr/>
        </p:nvSpPr>
        <p:spPr>
          <a:xfrm rot="-5465359">
            <a:off x="10994989" y="-3945908"/>
            <a:ext cx="3166524" cy="8112775"/>
          </a:xfrm>
          <a:custGeom>
            <a:rect b="b" l="l" r="r" t="t"/>
            <a:pathLst>
              <a:path extrusionOk="0" h="8112775" w="3166524">
                <a:moveTo>
                  <a:pt x="0" y="0"/>
                </a:moveTo>
                <a:lnTo>
                  <a:pt x="3166524" y="0"/>
                </a:lnTo>
                <a:lnTo>
                  <a:pt x="3166524" y="8112775"/>
                </a:lnTo>
                <a:lnTo>
                  <a:pt x="0" y="811277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48364" r="-4345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6"/>
          <p:cNvSpPr/>
          <p:nvPr/>
        </p:nvSpPr>
        <p:spPr>
          <a:xfrm rot="395845">
            <a:off x="488212" y="8168636"/>
            <a:ext cx="3963263" cy="1491178"/>
          </a:xfrm>
          <a:custGeom>
            <a:rect b="b" l="l" r="r" t="t"/>
            <a:pathLst>
              <a:path extrusionOk="0" h="1491178" w="3963263">
                <a:moveTo>
                  <a:pt x="0" y="0"/>
                </a:moveTo>
                <a:lnTo>
                  <a:pt x="3963263" y="0"/>
                </a:lnTo>
                <a:lnTo>
                  <a:pt x="3963263" y="1491177"/>
                </a:lnTo>
                <a:lnTo>
                  <a:pt x="0" y="14911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6"/>
          <p:cNvSpPr/>
          <p:nvPr/>
        </p:nvSpPr>
        <p:spPr>
          <a:xfrm>
            <a:off x="11504356" y="1564218"/>
            <a:ext cx="4079129" cy="367122"/>
          </a:xfrm>
          <a:custGeom>
            <a:rect b="b" l="l" r="r" t="t"/>
            <a:pathLst>
              <a:path extrusionOk="0" h="367122" w="4079129">
                <a:moveTo>
                  <a:pt x="0" y="0"/>
                </a:moveTo>
                <a:lnTo>
                  <a:pt x="4079128" y="0"/>
                </a:lnTo>
                <a:lnTo>
                  <a:pt x="4079128" y="367122"/>
                </a:lnTo>
                <a:lnTo>
                  <a:pt x="0" y="3671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6"/>
          <p:cNvSpPr/>
          <p:nvPr/>
        </p:nvSpPr>
        <p:spPr>
          <a:xfrm>
            <a:off x="1881717" y="2863512"/>
            <a:ext cx="3744903" cy="5025669"/>
          </a:xfrm>
          <a:custGeom>
            <a:rect b="b" l="l" r="r" t="t"/>
            <a:pathLst>
              <a:path extrusionOk="0" h="5025669" w="3744903">
                <a:moveTo>
                  <a:pt x="0" y="0"/>
                </a:moveTo>
                <a:lnTo>
                  <a:pt x="3744903" y="0"/>
                </a:lnTo>
                <a:lnTo>
                  <a:pt x="3744903" y="5025670"/>
                </a:lnTo>
                <a:lnTo>
                  <a:pt x="0" y="50256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6445" l="-12596" r="-9446" t="-705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 txBox="1"/>
          <p:nvPr/>
        </p:nvSpPr>
        <p:spPr>
          <a:xfrm>
            <a:off x="7096925" y="2012150"/>
            <a:ext cx="10537800" cy="9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El desafío principal radica en que los y las estudiantes logren gestar de manera autónoma ideas novedosas a partir de sus experiencias e imaginarios personales. Para ello, deberán investigar con soportes, materiales y procedimientos que les permitan elaborar y ejecutar sus obras. El diferenciado también promueve la participación activa, tanto en discusiones teóricas como en el desarrollo práctico de los proyectos.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rgbClr val="FFFFFF"/>
                </a:solidFill>
                <a:latin typeface="Courier"/>
                <a:ea typeface="Courier"/>
                <a:cs typeface="Courier"/>
                <a:sym typeface="Courier"/>
              </a:rPr>
              <a:t>Sin embargo, el mayor reto surge al invitarles a trabajar con lenguajes artísticos no convencionales. A lo largo de las clases se les motiva constantemente a explorar más allá del dibujo, la pintura o la escultura en sus formas tradicionales, abriendo paso a nuevas formas de expresión.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  <a:p>
            <a:pPr indent="0" lvl="0" marL="0" marR="0" rtl="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rgbClr val="FFFFFF"/>
              </a:solidFill>
              <a:latin typeface="Courier"/>
              <a:ea typeface="Courier"/>
              <a:cs typeface="Courier"/>
              <a:sym typeface="Courier"/>
            </a:endParaRPr>
          </a:p>
        </p:txBody>
      </p:sp>
      <p:sp>
        <p:nvSpPr>
          <p:cNvPr id="181" name="Google Shape;181;p6"/>
          <p:cNvSpPr txBox="1"/>
          <p:nvPr/>
        </p:nvSpPr>
        <p:spPr>
          <a:xfrm rot="-63652">
            <a:off x="9534286" y="302377"/>
            <a:ext cx="6687879" cy="61683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99"/>
              <a:buFont typeface="Arial"/>
              <a:buNone/>
            </a:pPr>
            <a:r>
              <a:rPr b="0" i="0" lang="en-US" sz="23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¿CÚAL ES EL DESAFÍO DE APRENDIZAJE DE LA ASIGNATURA?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7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560" l="-1570" r="-2091" t="-92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-2676680" y="750636"/>
            <a:ext cx="3705380" cy="3705365"/>
          </a:xfrm>
          <a:custGeom>
            <a:rect b="b" l="l" r="r" t="t"/>
            <a:pathLst>
              <a:path extrusionOk="0" h="6349975" w="6350000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284" l="-16615" r="-15734" t="-70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/>
          <p:nvPr/>
        </p:nvSpPr>
        <p:spPr>
          <a:xfrm flipH="1">
            <a:off x="4369438" y="2193790"/>
            <a:ext cx="5101298" cy="5954437"/>
          </a:xfrm>
          <a:custGeom>
            <a:rect b="b" l="l" r="r" t="t"/>
            <a:pathLst>
              <a:path extrusionOk="0" h="5954437" w="5101298">
                <a:moveTo>
                  <a:pt x="5101299" y="0"/>
                </a:moveTo>
                <a:lnTo>
                  <a:pt x="0" y="0"/>
                </a:lnTo>
                <a:lnTo>
                  <a:pt x="0" y="5954437"/>
                </a:lnTo>
                <a:lnTo>
                  <a:pt x="5101299" y="5954437"/>
                </a:lnTo>
                <a:lnTo>
                  <a:pt x="5101299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1598" l="-888" r="-7636" t="-535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5384577" y="3667355"/>
            <a:ext cx="2564853" cy="3235907"/>
          </a:xfrm>
          <a:custGeom>
            <a:rect b="b" l="l" r="r" t="t"/>
            <a:pathLst>
              <a:path extrusionOk="0" h="601873" w="477058">
                <a:moveTo>
                  <a:pt x="0" y="0"/>
                </a:moveTo>
                <a:lnTo>
                  <a:pt x="477058" y="0"/>
                </a:lnTo>
                <a:lnTo>
                  <a:pt x="477058" y="601873"/>
                </a:lnTo>
                <a:lnTo>
                  <a:pt x="0" y="601873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4101" l="0" r="0" t="-4101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/>
          <p:nvPr/>
        </p:nvSpPr>
        <p:spPr>
          <a:xfrm rot="-307939">
            <a:off x="-54373" y="1611313"/>
            <a:ext cx="4411539" cy="5918621"/>
          </a:xfrm>
          <a:custGeom>
            <a:rect b="b" l="l" r="r" t="t"/>
            <a:pathLst>
              <a:path extrusionOk="0" h="5918621" w="4411539">
                <a:moveTo>
                  <a:pt x="0" y="0"/>
                </a:moveTo>
                <a:lnTo>
                  <a:pt x="4411539" y="0"/>
                </a:lnTo>
                <a:lnTo>
                  <a:pt x="4411539" y="5918621"/>
                </a:lnTo>
                <a:lnTo>
                  <a:pt x="0" y="59186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1598" l="-15961" r="-8777" t="-535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5869522" y="-665697"/>
            <a:ext cx="6684063" cy="2091555"/>
          </a:xfrm>
          <a:custGeom>
            <a:rect b="b" l="l" r="r" t="t"/>
            <a:pathLst>
              <a:path extrusionOk="0" h="2091555" w="6684063">
                <a:moveTo>
                  <a:pt x="0" y="0"/>
                </a:moveTo>
                <a:lnTo>
                  <a:pt x="6684062" y="0"/>
                </a:lnTo>
                <a:lnTo>
                  <a:pt x="6684062" y="2091554"/>
                </a:lnTo>
                <a:lnTo>
                  <a:pt x="0" y="209155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7"/>
          <p:cNvSpPr/>
          <p:nvPr/>
        </p:nvSpPr>
        <p:spPr>
          <a:xfrm flipH="1" rot="-4526191">
            <a:off x="3935411" y="341349"/>
            <a:ext cx="1741385" cy="1613683"/>
          </a:xfrm>
          <a:custGeom>
            <a:rect b="b" l="l" r="r" t="t"/>
            <a:pathLst>
              <a:path extrusionOk="0" h="1613683" w="1741385">
                <a:moveTo>
                  <a:pt x="0" y="1613683"/>
                </a:moveTo>
                <a:lnTo>
                  <a:pt x="1741385" y="1613683"/>
                </a:lnTo>
                <a:lnTo>
                  <a:pt x="1741385" y="0"/>
                </a:lnTo>
                <a:lnTo>
                  <a:pt x="0" y="0"/>
                </a:lnTo>
                <a:lnTo>
                  <a:pt x="0" y="1613683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/>
          <p:nvPr/>
        </p:nvSpPr>
        <p:spPr>
          <a:xfrm rot="-286303">
            <a:off x="775880" y="3031906"/>
            <a:ext cx="2560627" cy="3290598"/>
          </a:xfrm>
          <a:custGeom>
            <a:rect b="b" l="l" r="r" t="t"/>
            <a:pathLst>
              <a:path extrusionOk="0" h="510221" w="397036">
                <a:moveTo>
                  <a:pt x="0" y="0"/>
                </a:moveTo>
                <a:lnTo>
                  <a:pt x="397036" y="0"/>
                </a:lnTo>
                <a:lnTo>
                  <a:pt x="397036" y="510221"/>
                </a:lnTo>
                <a:lnTo>
                  <a:pt x="0" y="510221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-15708" l="-35144" r="-33040" t="-15167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7"/>
          <p:cNvSpPr/>
          <p:nvPr/>
        </p:nvSpPr>
        <p:spPr>
          <a:xfrm flipH="1" rot="138737">
            <a:off x="14075389" y="1692783"/>
            <a:ext cx="4389006" cy="5888391"/>
          </a:xfrm>
          <a:custGeom>
            <a:rect b="b" l="l" r="r" t="t"/>
            <a:pathLst>
              <a:path extrusionOk="0" h="5888391" w="4389006">
                <a:moveTo>
                  <a:pt x="4389006" y="0"/>
                </a:moveTo>
                <a:lnTo>
                  <a:pt x="0" y="0"/>
                </a:lnTo>
                <a:lnTo>
                  <a:pt x="0" y="5888390"/>
                </a:lnTo>
                <a:lnTo>
                  <a:pt x="4389006" y="5888390"/>
                </a:lnTo>
                <a:lnTo>
                  <a:pt x="4389006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1598" l="-15961" r="-8777" t="-535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7"/>
          <p:cNvSpPr/>
          <p:nvPr/>
        </p:nvSpPr>
        <p:spPr>
          <a:xfrm rot="121355">
            <a:off x="15004950" y="3075545"/>
            <a:ext cx="2752974" cy="3473248"/>
          </a:xfrm>
          <a:custGeom>
            <a:rect b="b" l="l" r="r" t="t"/>
            <a:pathLst>
              <a:path extrusionOk="0" h="601873" w="477058">
                <a:moveTo>
                  <a:pt x="0" y="0"/>
                </a:moveTo>
                <a:lnTo>
                  <a:pt x="477058" y="0"/>
                </a:lnTo>
                <a:lnTo>
                  <a:pt x="477058" y="601873"/>
                </a:lnTo>
                <a:lnTo>
                  <a:pt x="0" y="601873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-9481" l="0" r="0" t="-948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7"/>
          <p:cNvSpPr/>
          <p:nvPr/>
        </p:nvSpPr>
        <p:spPr>
          <a:xfrm rot="-307939">
            <a:off x="9240816" y="1744138"/>
            <a:ext cx="4494775" cy="6190973"/>
          </a:xfrm>
          <a:custGeom>
            <a:rect b="b" l="l" r="r" t="t"/>
            <a:pathLst>
              <a:path extrusionOk="0" h="6190973" w="4494775">
                <a:moveTo>
                  <a:pt x="0" y="0"/>
                </a:moveTo>
                <a:lnTo>
                  <a:pt x="4494776" y="0"/>
                </a:lnTo>
                <a:lnTo>
                  <a:pt x="4494776" y="6190973"/>
                </a:lnTo>
                <a:lnTo>
                  <a:pt x="0" y="61909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8703" l="-15961" r="-8777" t="-5213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/>
          <p:nvPr/>
        </p:nvSpPr>
        <p:spPr>
          <a:xfrm rot="-240798">
            <a:off x="10120666" y="3265286"/>
            <a:ext cx="2569380" cy="3301846"/>
          </a:xfrm>
          <a:custGeom>
            <a:rect b="b" l="l" r="r" t="t"/>
            <a:pathLst>
              <a:path extrusionOk="0" h="510221" w="397036">
                <a:moveTo>
                  <a:pt x="0" y="0"/>
                </a:moveTo>
                <a:lnTo>
                  <a:pt x="397036" y="0"/>
                </a:lnTo>
                <a:lnTo>
                  <a:pt x="397036" y="510221"/>
                </a:lnTo>
                <a:lnTo>
                  <a:pt x="0" y="510221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-22552" l="0" r="0" t="-2255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7"/>
          <p:cNvSpPr txBox="1"/>
          <p:nvPr/>
        </p:nvSpPr>
        <p:spPr>
          <a:xfrm>
            <a:off x="6240061" y="351125"/>
            <a:ext cx="6340349" cy="6090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0199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10"/>
              <a:buFont typeface="Arial"/>
              <a:buNone/>
            </a:pPr>
            <a:r>
              <a:rPr b="0" i="0" lang="en-US" sz="451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PLAN DE ESTUDIOS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9" name="Google Shape;199;p7"/>
          <p:cNvSpPr txBox="1"/>
          <p:nvPr/>
        </p:nvSpPr>
        <p:spPr>
          <a:xfrm>
            <a:off x="347646" y="7516776"/>
            <a:ext cx="3607503" cy="219235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2"/>
              <a:buFont typeface="Arial"/>
              <a:buNone/>
            </a:pPr>
            <a:r>
              <a:rPr b="0" i="0" lang="en-US" sz="372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1: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199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9"/>
              <a:buFont typeface="Arial"/>
              <a:buNone/>
            </a:pPr>
            <a:r>
              <a:rPr b="0" i="0" lang="en-US" sz="2809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Investigando la memoria a través de las artes visuales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7248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9"/>
              <a:buFont typeface="Arial"/>
              <a:buNone/>
            </a:pPr>
            <a:r>
              <a:t/>
            </a:r>
            <a:endParaRPr b="0" i="0" sz="2809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7"/>
          <p:cNvSpPr txBox="1"/>
          <p:nvPr/>
        </p:nvSpPr>
        <p:spPr>
          <a:xfrm>
            <a:off x="4806103" y="8224427"/>
            <a:ext cx="3721799" cy="16196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2"/>
              <a:buFont typeface="Arial"/>
              <a:buNone/>
            </a:pPr>
            <a:r>
              <a:rPr b="0" i="0" lang="en-US" sz="372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2: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0" i="0" lang="en-US" sz="28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Obras audiovisuales y su relación con el contexto</a:t>
            </a:r>
            <a:endParaRPr b="0" i="0" sz="285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 txBox="1"/>
          <p:nvPr/>
        </p:nvSpPr>
        <p:spPr>
          <a:xfrm>
            <a:off x="9627304" y="7862477"/>
            <a:ext cx="3721799" cy="192297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2"/>
              <a:buFont typeface="Arial"/>
              <a:buNone/>
            </a:pPr>
            <a:r>
              <a:rPr b="0" i="0" lang="en-US" sz="372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3: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0" i="0" lang="en-US" sz="28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Creando obras multimediales a partir de imaginarios personales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7"/>
          <p:cNvSpPr txBox="1"/>
          <p:nvPr/>
        </p:nvSpPr>
        <p:spPr>
          <a:xfrm>
            <a:off x="14451167" y="7743516"/>
            <a:ext cx="3721799" cy="15610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1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722"/>
              <a:buFont typeface="Arial"/>
              <a:buNone/>
            </a:pPr>
            <a:r>
              <a:rPr b="0" i="0" lang="en-US" sz="3722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UNIDAD 4: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50"/>
              <a:buFont typeface="Arial"/>
              <a:buNone/>
            </a:pPr>
            <a:r>
              <a:rPr b="0" i="0" lang="en-US" sz="285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Compartiendo experiencias con las artes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560" l="-1570" r="-2091" t="-92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 rot="576277">
            <a:off x="16408740" y="-1122210"/>
            <a:ext cx="2235026" cy="2793783"/>
          </a:xfrm>
          <a:custGeom>
            <a:rect b="b" l="l" r="r" t="t"/>
            <a:pathLst>
              <a:path extrusionOk="0" h="2793783" w="2235026">
                <a:moveTo>
                  <a:pt x="0" y="0"/>
                </a:moveTo>
                <a:lnTo>
                  <a:pt x="2235026" y="0"/>
                </a:lnTo>
                <a:lnTo>
                  <a:pt x="2235026" y="2793783"/>
                </a:lnTo>
                <a:lnTo>
                  <a:pt x="0" y="27937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" name="Google Shape;209;p8"/>
          <p:cNvSpPr/>
          <p:nvPr/>
        </p:nvSpPr>
        <p:spPr>
          <a:xfrm rot="-5400000">
            <a:off x="7470873" y="-6199371"/>
            <a:ext cx="3346254" cy="12398741"/>
          </a:xfrm>
          <a:custGeom>
            <a:rect b="b" l="l" r="r" t="t"/>
            <a:pathLst>
              <a:path extrusionOk="0" h="12398741" w="3346254">
                <a:moveTo>
                  <a:pt x="0" y="0"/>
                </a:moveTo>
                <a:lnTo>
                  <a:pt x="3346254" y="0"/>
                </a:lnTo>
                <a:lnTo>
                  <a:pt x="3346254" y="12398742"/>
                </a:lnTo>
                <a:lnTo>
                  <a:pt x="0" y="123987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27002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 txBox="1"/>
          <p:nvPr/>
        </p:nvSpPr>
        <p:spPr>
          <a:xfrm>
            <a:off x="4334291" y="350882"/>
            <a:ext cx="8777911" cy="110566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199"/>
              <a:buFont typeface="Arial"/>
              <a:buNone/>
            </a:pPr>
            <a:r>
              <a:rPr b="0" i="0" lang="en-US" sz="4199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EVALUACIONES Y DESARROLLO PROFESIONAL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1" name="Google Shape;211;p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3909054" y="3064044"/>
            <a:ext cx="3512798" cy="204913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348246" y="3064053"/>
            <a:ext cx="3192767" cy="1862447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8"/>
          <p:cNvSpPr/>
          <p:nvPr/>
        </p:nvSpPr>
        <p:spPr>
          <a:xfrm>
            <a:off x="-531545" y="-587042"/>
            <a:ext cx="3120489" cy="1174084"/>
          </a:xfrm>
          <a:custGeom>
            <a:rect b="b" l="l" r="r" t="t"/>
            <a:pathLst>
              <a:path extrusionOk="0" h="1174084" w="3120489">
                <a:moveTo>
                  <a:pt x="0" y="0"/>
                </a:moveTo>
                <a:lnTo>
                  <a:pt x="3120490" y="0"/>
                </a:lnTo>
                <a:lnTo>
                  <a:pt x="3120490" y="1174084"/>
                </a:lnTo>
                <a:lnTo>
                  <a:pt x="0" y="117408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 txBox="1"/>
          <p:nvPr/>
        </p:nvSpPr>
        <p:spPr>
          <a:xfrm>
            <a:off x="531704" y="5106892"/>
            <a:ext cx="4825800" cy="39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88"/>
              <a:buFont typeface="Arial"/>
              <a:buNone/>
            </a:pPr>
            <a:r>
              <a:rPr b="0" i="0" lang="en-US" sz="3188" u="none" cap="none" strike="noStrike">
                <a:solidFill>
                  <a:srgbClr val="ECE8DF"/>
                </a:solidFill>
                <a:latin typeface="Arial"/>
                <a:ea typeface="Arial"/>
                <a:cs typeface="Arial"/>
                <a:sym typeface="Arial"/>
              </a:rPr>
              <a:t>EVALUACIONES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5"/>
              <a:buFont typeface="Arial"/>
              <a:buNone/>
            </a:pPr>
            <a:r>
              <a:rPr b="1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Sumativas</a:t>
            </a:r>
            <a:r>
              <a:rPr b="0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: Presentación de obras finalizadas. </a:t>
            </a:r>
            <a:r>
              <a:rPr b="1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Acumulativas</a:t>
            </a:r>
            <a:r>
              <a:rPr b="0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5"/>
              <a:buFont typeface="Arial"/>
              <a:buNone/>
            </a:pPr>
            <a:r>
              <a:rPr b="0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Desarrollo de trabajo en clases y registro de bitácora. </a:t>
            </a:r>
            <a:r>
              <a:rPr b="1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Formativas</a:t>
            </a:r>
            <a:r>
              <a:rPr b="0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: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198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15"/>
              <a:buFont typeface="Arial"/>
              <a:buNone/>
            </a:pPr>
            <a:r>
              <a:rPr b="0" i="0" lang="en-US" sz="2715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Participación en Actividades de clases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8"/>
          <p:cNvSpPr txBox="1"/>
          <p:nvPr/>
        </p:nvSpPr>
        <p:spPr>
          <a:xfrm>
            <a:off x="5703690" y="3346641"/>
            <a:ext cx="7408500" cy="61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0" i="0" lang="en-US" sz="2600" u="none" cap="none" strike="noStrike">
                <a:solidFill>
                  <a:srgbClr val="ECE8DF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b="0" i="0" lang="en-US" sz="2400" u="none" cap="none" strike="noStrike">
                <a:solidFill>
                  <a:srgbClr val="ECE8DF"/>
                </a:solidFill>
                <a:latin typeface="Arial"/>
                <a:ea typeface="Arial"/>
                <a:cs typeface="Arial"/>
                <a:sym typeface="Arial"/>
              </a:rPr>
              <a:t>CARRERAS PROFESIONALES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Licenciatura en Artes visuales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Fotografía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Ilustración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Conservación y restauración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Diseño Gráfico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Diseño Escénico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Diseño de Vestuario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Maquillaje de caracterización y efectos especiales (Fx)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Animación digital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Desarrollador/a de videoJuegos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Comunicación audiovisual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1154" lvl="1" marL="647708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Arquitectura   </a:t>
            </a:r>
            <a:endParaRPr b="0" i="0" sz="1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8"/>
          <p:cNvSpPr txBox="1"/>
          <p:nvPr/>
        </p:nvSpPr>
        <p:spPr>
          <a:xfrm>
            <a:off x="13458353" y="5247609"/>
            <a:ext cx="4414200" cy="401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en-US" sz="3200" u="none" cap="none" strike="noStrike">
                <a:solidFill>
                  <a:srgbClr val="ECE8DF"/>
                </a:solidFill>
                <a:latin typeface="Arial"/>
                <a:ea typeface="Arial"/>
                <a:cs typeface="Arial"/>
                <a:sym typeface="Arial"/>
              </a:rPr>
              <a:t>OFICIOS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64" lvl="1" marL="604529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ORFEBRE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64" lvl="1" marL="604529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CARPINTERO/A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64" lvl="1" marL="604529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DIBUJANTE TÉCNICO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64" lvl="1" marL="604529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ARTESANO/A TEXTIL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64" lvl="1" marL="604529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MEDIADOR/A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64" lvl="1" marL="604529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GRABADOR/A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02264" lvl="1" marL="604529" marR="0" rtl="0"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ECE8DF"/>
              </a:buClr>
              <a:buSzPts val="2800"/>
              <a:buFont typeface="Arial"/>
              <a:buChar char="•"/>
            </a:pPr>
            <a:r>
              <a:rPr b="0" i="0" lang="en-US" sz="2800" u="none" cap="none" strike="noStrike">
                <a:solidFill>
                  <a:srgbClr val="ECE8DF"/>
                </a:solidFill>
                <a:latin typeface="Courier"/>
                <a:ea typeface="Courier"/>
                <a:cs typeface="Courier"/>
                <a:sym typeface="Courier"/>
              </a:rPr>
              <a:t>ARCHIVISTA DE MUSEO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7613038" y="1649105"/>
            <a:ext cx="3061924" cy="1786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9"/>
          <p:cNvSpPr/>
          <p:nvPr/>
        </p:nvSpPr>
        <p:spPr>
          <a:xfrm>
            <a:off x="0" y="0"/>
            <a:ext cx="18288000" cy="10287000"/>
          </a:xfrm>
          <a:custGeom>
            <a:rect b="b" l="l" r="r" t="t"/>
            <a:pathLst>
              <a:path extrusionOk="0"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3560" l="-1570" r="-2091" t="-9219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9"/>
          <p:cNvSpPr/>
          <p:nvPr/>
        </p:nvSpPr>
        <p:spPr>
          <a:xfrm>
            <a:off x="10492510" y="1593130"/>
            <a:ext cx="6310043" cy="6310018"/>
          </a:xfrm>
          <a:custGeom>
            <a:rect b="b" l="l" r="r" t="t"/>
            <a:pathLst>
              <a:path extrusionOk="0" h="6349975" w="6350000">
                <a:moveTo>
                  <a:pt x="6350000" y="3175025"/>
                </a:moveTo>
                <a:cubicBezTo>
                  <a:pt x="6350000" y="4928451"/>
                  <a:pt x="4928476" y="6349975"/>
                  <a:pt x="3175000" y="6349975"/>
                </a:cubicBezTo>
                <a:cubicBezTo>
                  <a:pt x="1421498" y="6349975"/>
                  <a:pt x="0" y="4928451"/>
                  <a:pt x="0" y="3175025"/>
                </a:cubicBezTo>
                <a:cubicBezTo>
                  <a:pt x="0" y="1421511"/>
                  <a:pt x="1421498" y="0"/>
                  <a:pt x="3175000" y="0"/>
                </a:cubicBezTo>
                <a:cubicBezTo>
                  <a:pt x="4928502" y="0"/>
                  <a:pt x="6350000" y="1421511"/>
                  <a:pt x="6350000" y="3175025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6284" l="-16615" r="-15734" t="-7038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9"/>
          <p:cNvSpPr/>
          <p:nvPr/>
        </p:nvSpPr>
        <p:spPr>
          <a:xfrm flipH="1" rot="-5739658">
            <a:off x="6794257" y="-1756023"/>
            <a:ext cx="5226115" cy="13192437"/>
          </a:xfrm>
          <a:custGeom>
            <a:rect b="b" l="l" r="r" t="t"/>
            <a:pathLst>
              <a:path extrusionOk="0" h="15538469" w="6064871">
                <a:moveTo>
                  <a:pt x="6064871" y="0"/>
                </a:moveTo>
                <a:lnTo>
                  <a:pt x="0" y="0"/>
                </a:lnTo>
                <a:lnTo>
                  <a:pt x="0" y="15538469"/>
                </a:lnTo>
                <a:lnTo>
                  <a:pt x="6064871" y="15538469"/>
                </a:lnTo>
                <a:lnTo>
                  <a:pt x="6064871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48364" r="-43457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9"/>
          <p:cNvSpPr txBox="1"/>
          <p:nvPr/>
        </p:nvSpPr>
        <p:spPr>
          <a:xfrm rot="-299993">
            <a:off x="5074722" y="4161045"/>
            <a:ext cx="9462606" cy="10771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99"/>
              <a:buFont typeface="Arial"/>
              <a:buNone/>
            </a:pPr>
            <a:r>
              <a:rPr b="1" i="0" lang="en-US" sz="6999" u="none" cap="none" strike="noStrike">
                <a:solidFill>
                  <a:srgbClr val="000000"/>
                </a:solidFill>
              </a:rPr>
              <a:t>MUCHAS GRACIAS</a:t>
            </a:r>
            <a:endParaRPr b="1" i="0" sz="3500" u="none" cap="none" strike="noStrike">
              <a:solidFill>
                <a:srgbClr val="000000"/>
              </a:solidFill>
            </a:endParaRPr>
          </a:p>
        </p:txBody>
      </p:sp>
      <p:sp>
        <p:nvSpPr>
          <p:cNvPr id="226" name="Google Shape;226;p9"/>
          <p:cNvSpPr/>
          <p:nvPr/>
        </p:nvSpPr>
        <p:spPr>
          <a:xfrm rot="423257">
            <a:off x="14995211" y="841918"/>
            <a:ext cx="2218798" cy="1630816"/>
          </a:xfrm>
          <a:custGeom>
            <a:rect b="b" l="l" r="r" t="t"/>
            <a:pathLst>
              <a:path extrusionOk="0" h="1630816" w="2218798">
                <a:moveTo>
                  <a:pt x="0" y="0"/>
                </a:moveTo>
                <a:lnTo>
                  <a:pt x="2218797" y="0"/>
                </a:lnTo>
                <a:lnTo>
                  <a:pt x="2218797" y="1630816"/>
                </a:lnTo>
                <a:lnTo>
                  <a:pt x="0" y="16308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  <dc:creator>Luis</dc:creator>
</cp:coreProperties>
</file>